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1" y="3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isu\Desktop\IFB299\Team79%20Burndow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isu\Desktop\IFB299\Team79%20Burndow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Sprint 1 Burn 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6466597341349"/>
          <c:y val="0.12568292131369971"/>
          <c:w val="0.88933677303295733"/>
          <c:h val="0.70806718383515277"/>
        </c:manualLayout>
      </c:layout>
      <c:lineChart>
        <c:grouping val="standard"/>
        <c:varyColors val="0"/>
        <c:ser>
          <c:idx val="0"/>
          <c:order val="0"/>
          <c:tx>
            <c:strRef>
              <c:f>'Burn down chart'!$B$12</c:f>
              <c:strCache>
                <c:ptCount val="1"/>
                <c:pt idx="0">
                  <c:v>Ideal Tasks Remaining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'Burn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'Burn down chart'!$B$13:$B$33</c:f>
              <c:numCache>
                <c:formatCode>General</c:formatCode>
                <c:ptCount val="21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26</c:v>
                </c:pt>
                <c:pt idx="4">
                  <c:v>24</c:v>
                </c:pt>
                <c:pt idx="5">
                  <c:v>22</c:v>
                </c:pt>
                <c:pt idx="6">
                  <c:v>20</c:v>
                </c:pt>
                <c:pt idx="7">
                  <c:v>18</c:v>
                </c:pt>
                <c:pt idx="8">
                  <c:v>16</c:v>
                </c:pt>
                <c:pt idx="9">
                  <c:v>14</c:v>
                </c:pt>
                <c:pt idx="10">
                  <c:v>12</c:v>
                </c:pt>
                <c:pt idx="11">
                  <c:v>10</c:v>
                </c:pt>
                <c:pt idx="12">
                  <c:v>10</c:v>
                </c:pt>
                <c:pt idx="13">
                  <c:v>8</c:v>
                </c:pt>
                <c:pt idx="14">
                  <c:v>6</c:v>
                </c:pt>
                <c:pt idx="15">
                  <c:v>4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62-4871-B7CD-5ED1783A5BD1}"/>
            </c:ext>
          </c:extLst>
        </c:ser>
        <c:ser>
          <c:idx val="1"/>
          <c:order val="1"/>
          <c:tx>
            <c:strRef>
              <c:f>'Burn down chart'!$C$12</c:f>
              <c:strCache>
                <c:ptCount val="1"/>
                <c:pt idx="0">
                  <c:v>Actual Tasks Remaining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'Burn down chart'!$C$13:$C$33</c:f>
              <c:numCache>
                <c:formatCode>General</c:formatCode>
                <c:ptCount val="21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24</c:v>
                </c:pt>
                <c:pt idx="7">
                  <c:v>22</c:v>
                </c:pt>
                <c:pt idx="8">
                  <c:v>20</c:v>
                </c:pt>
                <c:pt idx="9">
                  <c:v>21</c:v>
                </c:pt>
                <c:pt idx="10">
                  <c:v>19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13</c:v>
                </c:pt>
                <c:pt idx="20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62-4871-B7CD-5ED1783A5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90107240"/>
        <c:axId val="590108552"/>
      </c:lineChart>
      <c:catAx>
        <c:axId val="590107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Days Remaning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08552"/>
        <c:crosses val="autoZero"/>
        <c:auto val="1"/>
        <c:lblAlgn val="ctr"/>
        <c:lblOffset val="100"/>
        <c:noMultiLvlLbl val="0"/>
      </c:catAx>
      <c:valAx>
        <c:axId val="590108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Tasks Remaining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072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Sprint 2 Burn 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'Burn down chart'!$B$39</c:f>
              <c:strCache>
                <c:ptCount val="1"/>
                <c:pt idx="0">
                  <c:v>Ideal Tasks Remaining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'Burn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'Burn down chart'!$B$40:$B$60</c:f>
              <c:numCache>
                <c:formatCode>General</c:formatCode>
                <c:ptCount val="21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24</c:v>
                </c:pt>
                <c:pt idx="4">
                  <c:v>23</c:v>
                </c:pt>
                <c:pt idx="5">
                  <c:v>22</c:v>
                </c:pt>
                <c:pt idx="6">
                  <c:v>20</c:v>
                </c:pt>
                <c:pt idx="7">
                  <c:v>18</c:v>
                </c:pt>
                <c:pt idx="8">
                  <c:v>17</c:v>
                </c:pt>
                <c:pt idx="9">
                  <c:v>15</c:v>
                </c:pt>
                <c:pt idx="10">
                  <c:v>12</c:v>
                </c:pt>
                <c:pt idx="11">
                  <c:v>10</c:v>
                </c:pt>
                <c:pt idx="12">
                  <c:v>10</c:v>
                </c:pt>
                <c:pt idx="13">
                  <c:v>8</c:v>
                </c:pt>
                <c:pt idx="14">
                  <c:v>6</c:v>
                </c:pt>
                <c:pt idx="15">
                  <c:v>4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C7-4A6F-AA19-B03643AC284B}"/>
            </c:ext>
          </c:extLst>
        </c:ser>
        <c:ser>
          <c:idx val="1"/>
          <c:order val="1"/>
          <c:tx>
            <c:strRef>
              <c:f>'Burn down chart'!$C$39</c:f>
              <c:strCache>
                <c:ptCount val="1"/>
                <c:pt idx="0">
                  <c:v>Actual Tasks Remaining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'Burn down chart'!$C$40:$C$60</c:f>
              <c:numCache>
                <c:formatCode>General</c:formatCode>
                <c:ptCount val="21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23</c:v>
                </c:pt>
                <c:pt idx="5">
                  <c:v>22</c:v>
                </c:pt>
                <c:pt idx="6">
                  <c:v>20</c:v>
                </c:pt>
                <c:pt idx="7">
                  <c:v>17</c:v>
                </c:pt>
                <c:pt idx="8">
                  <c:v>16</c:v>
                </c:pt>
                <c:pt idx="9">
                  <c:v>15</c:v>
                </c:pt>
                <c:pt idx="10">
                  <c:v>13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8</c:v>
                </c:pt>
                <c:pt idx="15">
                  <c:v>8</c:v>
                </c:pt>
                <c:pt idx="16">
                  <c:v>7</c:v>
                </c:pt>
                <c:pt idx="17">
                  <c:v>5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C7-4A6F-AA19-B03643AC2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90107240"/>
        <c:axId val="590108552"/>
      </c:lineChart>
      <c:catAx>
        <c:axId val="590107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Days Remaning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08552"/>
        <c:crosses val="autoZero"/>
        <c:auto val="1"/>
        <c:lblAlgn val="ctr"/>
        <c:lblOffset val="100"/>
        <c:noMultiLvlLbl val="0"/>
      </c:catAx>
      <c:valAx>
        <c:axId val="590108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Tasks Remaining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072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7.mp4"/><Relationship Id="rId7" Type="http://schemas.openxmlformats.org/officeDocument/2006/relationships/image" Target="../media/image3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9.mp4"/><Relationship Id="rId7" Type="http://schemas.openxmlformats.org/officeDocument/2006/relationships/image" Target="../media/image3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170D-9016-46E9-9E03-A190DF7AB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IFB299 </a:t>
            </a:r>
            <a:br>
              <a:rPr lang="en-MY" dirty="0"/>
            </a:br>
            <a:r>
              <a:rPr lang="en-MY" dirty="0"/>
              <a:t>Car Rental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A6EF6-0E2C-4984-9AF4-C99D6F321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Adi Putra </a:t>
            </a:r>
            <a:r>
              <a:rPr lang="en-MY" dirty="0" err="1"/>
              <a:t>Suyanto</a:t>
            </a:r>
            <a:endParaRPr lang="en-MY" dirty="0"/>
          </a:p>
          <a:p>
            <a:r>
              <a:rPr lang="en-MY" dirty="0"/>
              <a:t>Ryan </a:t>
            </a:r>
            <a:r>
              <a:rPr lang="en-MY" dirty="0" err="1"/>
              <a:t>D’netto</a:t>
            </a:r>
            <a:endParaRPr lang="en-MY" dirty="0"/>
          </a:p>
          <a:p>
            <a:r>
              <a:rPr lang="en-MY" dirty="0"/>
              <a:t>Van Duc Anh Nguyen</a:t>
            </a:r>
          </a:p>
        </p:txBody>
      </p:sp>
    </p:spTree>
    <p:extLst>
      <p:ext uri="{BB962C8B-B14F-4D97-AF65-F5344CB8AC3E}">
        <p14:creationId xmlns:p14="http://schemas.microsoft.com/office/powerpoint/2010/main" val="142005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1E5A-CEAB-4F7D-809E-1B27123E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7" y="2834640"/>
            <a:ext cx="7729728" cy="1188720"/>
          </a:xfrm>
        </p:spPr>
        <p:txBody>
          <a:bodyPr/>
          <a:lstStyle/>
          <a:p>
            <a:r>
              <a:rPr lang="en-MY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400379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BBD1-C2E6-40B4-9438-010F0010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020" y="256770"/>
            <a:ext cx="7729728" cy="1188720"/>
          </a:xfrm>
          <a:solidFill>
            <a:srgbClr val="FFFFFF"/>
          </a:solidFill>
        </p:spPr>
        <p:txBody>
          <a:bodyPr/>
          <a:lstStyle/>
          <a:p>
            <a:r>
              <a:rPr lang="en-MY" dirty="0"/>
              <a:t>Programming</a:t>
            </a:r>
            <a:br>
              <a:rPr lang="en-MY" dirty="0"/>
            </a:br>
            <a:r>
              <a:rPr lang="en-MY" dirty="0"/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23173-6D2D-402C-9171-A54A37BA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9" y="1570996"/>
            <a:ext cx="5338693" cy="4699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B14D3-4F79-4CBA-9D03-713694D7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23" y="1570996"/>
            <a:ext cx="5837728" cy="46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BBD1-C2E6-40B4-9438-010F0010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Programming</a:t>
            </a:r>
            <a:br>
              <a:rPr lang="en-US"/>
            </a:br>
            <a:r>
              <a:rPr lang="en-US"/>
              <a:t>Database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A6B7F-2E00-4C3D-8587-CADBD734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63" y="618996"/>
            <a:ext cx="2762108" cy="176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6828C-A450-4A30-9DAB-699E7B44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882" y="618996"/>
            <a:ext cx="2783857" cy="1767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DF9D0-968F-4FA7-8EE7-18AEF342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03" y="2687796"/>
            <a:ext cx="5489255" cy="26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BE74-9557-408E-855D-C4BA96A6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MY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9711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8919-9A9A-47A0-93DA-E50853D3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9D19-A242-493A-9AC4-3FBBEF85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4" y="2331216"/>
            <a:ext cx="5828574" cy="337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2025F-9AAC-400C-816B-CCB915C8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64" y="2331216"/>
            <a:ext cx="5738009" cy="33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8919-9A9A-47A0-93DA-E50853D3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C3F94-5297-4B00-BA86-8F31400F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" y="2408767"/>
            <a:ext cx="6006281" cy="3411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02450-F172-47C1-BE96-E0DA0503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46" y="2408767"/>
            <a:ext cx="5826966" cy="34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8919-9A9A-47A0-93DA-E50853D3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454" y="148904"/>
            <a:ext cx="7729728" cy="864108"/>
          </a:xfrm>
        </p:spPr>
        <p:txBody>
          <a:bodyPr/>
          <a:lstStyle/>
          <a:p>
            <a:r>
              <a:rPr lang="en-MY" dirty="0"/>
              <a:t>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F9A6-7A02-437F-9D84-A60485A1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0" y="1086347"/>
            <a:ext cx="5539483" cy="292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329A3-BB0B-46D3-AE76-0159FE60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89" y="1086347"/>
            <a:ext cx="5753787" cy="29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10713-6871-4589-ACFE-A2BA00DF4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517" y="4080559"/>
            <a:ext cx="4680976" cy="27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F98-8228-433B-961C-FCF1A4F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782992"/>
          </a:xfrm>
        </p:spPr>
        <p:txBody>
          <a:bodyPr/>
          <a:lstStyle/>
          <a:p>
            <a:r>
              <a:rPr lang="en-MY" dirty="0"/>
              <a:t>Test</a:t>
            </a:r>
          </a:p>
        </p:txBody>
      </p:sp>
      <p:pic>
        <p:nvPicPr>
          <p:cNvPr id="5" name="opening website">
            <a:hlinkClick r:id="" action="ppaction://media"/>
            <a:extLst>
              <a:ext uri="{FF2B5EF4-FFF2-40B4-BE49-F238E27FC236}">
                <a16:creationId xmlns:a16="http://schemas.microsoft.com/office/drawing/2014/main" id="{C8E85D11-34CF-42FA-AD1D-32F0ECEAF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9177" y="1352364"/>
            <a:ext cx="6183808" cy="3478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2249B-5EB6-4853-BE5B-4FF8410DD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9" y="1487219"/>
            <a:ext cx="5683671" cy="32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F98-8228-433B-961C-FCF1A4F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782992"/>
          </a:xfrm>
        </p:spPr>
        <p:txBody>
          <a:bodyPr/>
          <a:lstStyle/>
          <a:p>
            <a:r>
              <a:rPr lang="en-MY" dirty="0"/>
              <a:t>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20A97-50FD-48F9-BFC3-0A58D7E8E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93" y="971684"/>
            <a:ext cx="6338614" cy="2100332"/>
          </a:xfrm>
          <a:prstGeom prst="rect">
            <a:avLst/>
          </a:prstGeom>
        </p:spPr>
      </p:pic>
      <p:pic>
        <p:nvPicPr>
          <p:cNvPr id="4" name="employee sign up">
            <a:hlinkClick r:id="" action="ppaction://media"/>
            <a:extLst>
              <a:ext uri="{FF2B5EF4-FFF2-40B4-BE49-F238E27FC236}">
                <a16:creationId xmlns:a16="http://schemas.microsoft.com/office/drawing/2014/main" id="{27302D89-78E9-4B63-824C-77C8BED2AF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6140" y="3359021"/>
            <a:ext cx="5683613" cy="3197033"/>
          </a:xfrm>
          <a:prstGeom prst="rect">
            <a:avLst/>
          </a:prstGeom>
        </p:spPr>
      </p:pic>
      <p:pic>
        <p:nvPicPr>
          <p:cNvPr id="7" name="Customer sign up">
            <a:hlinkClick r:id="" action="ppaction://media"/>
            <a:extLst>
              <a:ext uri="{FF2B5EF4-FFF2-40B4-BE49-F238E27FC236}">
                <a16:creationId xmlns:a16="http://schemas.microsoft.com/office/drawing/2014/main" id="{C89DC198-461E-47E6-BEF8-C8489AEA76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589" y="3359021"/>
            <a:ext cx="5683617" cy="31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F98-8228-433B-961C-FCF1A4F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782992"/>
          </a:xfrm>
        </p:spPr>
        <p:txBody>
          <a:bodyPr/>
          <a:lstStyle/>
          <a:p>
            <a:r>
              <a:rPr lang="en-MY" dirty="0"/>
              <a:t>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9EB4A-BF2D-4FBA-B9F9-6D4135BE1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57" y="1087104"/>
            <a:ext cx="5688558" cy="1335113"/>
          </a:xfrm>
          <a:prstGeom prst="rect">
            <a:avLst/>
          </a:prstGeom>
        </p:spPr>
      </p:pic>
      <p:pic>
        <p:nvPicPr>
          <p:cNvPr id="6" name="password asterisks">
            <a:hlinkClick r:id="" action="ppaction://media"/>
            <a:extLst>
              <a:ext uri="{FF2B5EF4-FFF2-40B4-BE49-F238E27FC236}">
                <a16:creationId xmlns:a16="http://schemas.microsoft.com/office/drawing/2014/main" id="{634AF6B5-5A35-4FBA-A597-9C00316FE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8956" y="2627368"/>
            <a:ext cx="5672943" cy="319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710A9-93B5-4293-8F1E-46F3BA32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101093"/>
            <a:ext cx="5654670" cy="1335113"/>
          </a:xfrm>
          <a:prstGeom prst="rect">
            <a:avLst/>
          </a:prstGeom>
        </p:spPr>
      </p:pic>
      <p:pic>
        <p:nvPicPr>
          <p:cNvPr id="11" name="missing field">
            <a:hlinkClick r:id="" action="ppaction://media"/>
            <a:extLst>
              <a:ext uri="{FF2B5EF4-FFF2-40B4-BE49-F238E27FC236}">
                <a16:creationId xmlns:a16="http://schemas.microsoft.com/office/drawing/2014/main" id="{3BA2AF27-1D2C-420C-AA3D-6D8688C42A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7726" y="2627368"/>
            <a:ext cx="5672944" cy="31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A81E-9BE8-4957-868A-6DF506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529" y="2240280"/>
            <a:ext cx="7729728" cy="1188720"/>
          </a:xfrm>
        </p:spPr>
        <p:txBody>
          <a:bodyPr/>
          <a:lstStyle/>
          <a:p>
            <a:r>
              <a:rPr lang="en-MY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720349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F98-8228-433B-961C-FCF1A4F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782992"/>
          </a:xfrm>
        </p:spPr>
        <p:txBody>
          <a:bodyPr/>
          <a:lstStyle/>
          <a:p>
            <a:r>
              <a:rPr lang="en-MY" dirty="0"/>
              <a:t>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112A-94C8-4F24-AC5D-299DBE3D5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97" y="1197784"/>
            <a:ext cx="5034674" cy="1293319"/>
          </a:xfrm>
          <a:prstGeom prst="rect">
            <a:avLst/>
          </a:prstGeom>
        </p:spPr>
      </p:pic>
      <p:pic>
        <p:nvPicPr>
          <p:cNvPr id="4" name="weak password">
            <a:hlinkClick r:id="" action="ppaction://media"/>
            <a:extLst>
              <a:ext uri="{FF2B5EF4-FFF2-40B4-BE49-F238E27FC236}">
                <a16:creationId xmlns:a16="http://schemas.microsoft.com/office/drawing/2014/main" id="{8F584455-8CA7-451D-B6CC-4A720DC6B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185" y="2868886"/>
            <a:ext cx="5922815" cy="3331584"/>
          </a:xfrm>
          <a:prstGeom prst="rect">
            <a:avLst/>
          </a:prstGeom>
        </p:spPr>
      </p:pic>
      <p:pic>
        <p:nvPicPr>
          <p:cNvPr id="7" name="invalid email address">
            <a:hlinkClick r:id="" action="ppaction://media"/>
            <a:extLst>
              <a:ext uri="{FF2B5EF4-FFF2-40B4-BE49-F238E27FC236}">
                <a16:creationId xmlns:a16="http://schemas.microsoft.com/office/drawing/2014/main" id="{67C04A1D-5422-4AA2-A931-F905408A429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38071" y="2908844"/>
            <a:ext cx="5780744" cy="325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46AA5-102D-4AC8-89D9-28DFDC9A0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146" y="1301521"/>
            <a:ext cx="5959669" cy="11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4F98-8228-433B-961C-FCF1A4F2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782992"/>
          </a:xfrm>
        </p:spPr>
        <p:txBody>
          <a:bodyPr/>
          <a:lstStyle/>
          <a:p>
            <a:r>
              <a:rPr lang="en-MY"/>
              <a:t>Test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9F33A-8FD1-4F10-8765-FE25A666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47" y="1243984"/>
            <a:ext cx="5580677" cy="1306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345D3-8A9F-4169-BD22-D0D3B0622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3407" y="1243984"/>
            <a:ext cx="5721007" cy="1306896"/>
          </a:xfrm>
          <a:prstGeom prst="rect">
            <a:avLst/>
          </a:prstGeom>
        </p:spPr>
      </p:pic>
      <p:pic>
        <p:nvPicPr>
          <p:cNvPr id="9" name="employee url database">
            <a:hlinkClick r:id="" action="ppaction://media"/>
            <a:extLst>
              <a:ext uri="{FF2B5EF4-FFF2-40B4-BE49-F238E27FC236}">
                <a16:creationId xmlns:a16="http://schemas.microsoft.com/office/drawing/2014/main" id="{18DC5530-6DC3-49A2-B5CF-C14C43FED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7340" y="2895212"/>
            <a:ext cx="5760459" cy="3240258"/>
          </a:xfrm>
          <a:prstGeom prst="rect">
            <a:avLst/>
          </a:prstGeom>
        </p:spPr>
      </p:pic>
      <p:pic>
        <p:nvPicPr>
          <p:cNvPr id="11" name="Customer url database">
            <a:hlinkClick r:id="" action="ppaction://media"/>
            <a:extLst>
              <a:ext uri="{FF2B5EF4-FFF2-40B4-BE49-F238E27FC236}">
                <a16:creationId xmlns:a16="http://schemas.microsoft.com/office/drawing/2014/main" id="{A07E0110-E9CB-42F9-AB79-6DC055DF77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2895212"/>
            <a:ext cx="5760459" cy="32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2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3D99-3212-4BC6-8DAF-482F3130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18" y="10067"/>
            <a:ext cx="7729728" cy="1188720"/>
          </a:xfrm>
        </p:spPr>
        <p:txBody>
          <a:bodyPr>
            <a:normAutofit/>
          </a:bodyPr>
          <a:lstStyle/>
          <a:p>
            <a:r>
              <a:rPr lang="en-MY" dirty="0"/>
              <a:t>Sprint plan 1</a:t>
            </a:r>
            <a:br>
              <a:rPr lang="en-MY" dirty="0"/>
            </a:br>
            <a:r>
              <a:rPr lang="en-MY" b="1" dirty="0"/>
              <a:t>Initial Plan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9B647-7206-4D2C-B576-B51B38A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36" y="1821426"/>
            <a:ext cx="3678303" cy="436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8B969-7EBC-4F96-A853-D1EAEC38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80" y="1821425"/>
            <a:ext cx="4062313" cy="4351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83770-5350-4372-B125-61BB293AD88B}"/>
              </a:ext>
            </a:extLst>
          </p:cNvPr>
          <p:cNvSpPr txBox="1"/>
          <p:nvPr/>
        </p:nvSpPr>
        <p:spPr>
          <a:xfrm>
            <a:off x="2367116" y="1325440"/>
            <a:ext cx="606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Total Story Points: 32	Total Hours: 49</a:t>
            </a:r>
          </a:p>
        </p:txBody>
      </p:sp>
    </p:spTree>
    <p:extLst>
      <p:ext uri="{BB962C8B-B14F-4D97-AF65-F5344CB8AC3E}">
        <p14:creationId xmlns:p14="http://schemas.microsoft.com/office/powerpoint/2010/main" val="107004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1026-7A6C-44CE-ADEC-81E2D4F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7163"/>
            <a:ext cx="7729728" cy="1188720"/>
          </a:xfrm>
        </p:spPr>
        <p:txBody>
          <a:bodyPr/>
          <a:lstStyle/>
          <a:p>
            <a:r>
              <a:rPr lang="en-MY" dirty="0"/>
              <a:t>SPRINT PLAN 1</a:t>
            </a:r>
            <a:br>
              <a:rPr lang="en-MY" dirty="0"/>
            </a:br>
            <a:r>
              <a:rPr lang="en-MY" dirty="0"/>
              <a:t>FINAL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6DACD-95CB-47E1-BF73-FB7A8FCD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35" y="2012873"/>
            <a:ext cx="3783007" cy="4459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1B9AB-C29E-4113-B181-BD0E3740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18" y="1985202"/>
            <a:ext cx="4088747" cy="4487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31362-28A9-46B3-90A7-A6CDD297F7B1}"/>
              </a:ext>
            </a:extLst>
          </p:cNvPr>
          <p:cNvSpPr txBox="1"/>
          <p:nvPr/>
        </p:nvSpPr>
        <p:spPr>
          <a:xfrm>
            <a:off x="2741175" y="1445876"/>
            <a:ext cx="670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Completed Story Points: 16	Total Hours Taken: 36 </a:t>
            </a:r>
          </a:p>
        </p:txBody>
      </p:sp>
    </p:spTree>
    <p:extLst>
      <p:ext uri="{BB962C8B-B14F-4D97-AF65-F5344CB8AC3E}">
        <p14:creationId xmlns:p14="http://schemas.microsoft.com/office/powerpoint/2010/main" val="397114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5B2F-6ECA-4A06-BB31-0C925AE4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6157"/>
            <a:ext cx="7729728" cy="1188720"/>
          </a:xfrm>
        </p:spPr>
        <p:txBody>
          <a:bodyPr/>
          <a:lstStyle/>
          <a:p>
            <a:r>
              <a:rPr lang="en-MY" dirty="0"/>
              <a:t>Sprint plan 2</a:t>
            </a:r>
            <a:br>
              <a:rPr lang="en-MY" dirty="0"/>
            </a:br>
            <a:r>
              <a:rPr lang="en-MY" dirty="0"/>
              <a:t>initial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ACE3F-3F29-4DB3-A924-46F3A7D90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99180"/>
            <a:ext cx="7729728" cy="532860"/>
          </a:xfrm>
        </p:spPr>
        <p:txBody>
          <a:bodyPr/>
          <a:lstStyle/>
          <a:p>
            <a:pPr marL="0" indent="0" algn="ctr">
              <a:buNone/>
            </a:pPr>
            <a:r>
              <a:rPr lang="en-MY" dirty="0"/>
              <a:t>Total Story Points: 28     Total Hours: 40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0B7DC-98B8-4670-9801-FD5000A3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97" y="1932040"/>
            <a:ext cx="4102140" cy="468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0E7A5-300B-4403-BE77-A90640C1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65" y="2069073"/>
            <a:ext cx="4993341" cy="44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BE6A-0E3D-447B-9EE9-53089B7E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5040"/>
            <a:ext cx="7729728" cy="1188720"/>
          </a:xfrm>
        </p:spPr>
        <p:txBody>
          <a:bodyPr/>
          <a:lstStyle/>
          <a:p>
            <a:r>
              <a:rPr lang="en-MY" dirty="0"/>
              <a:t>Sprint 2</a:t>
            </a:r>
            <a:br>
              <a:rPr lang="en-MY" dirty="0"/>
            </a:br>
            <a:r>
              <a:rPr lang="en-MY" dirty="0"/>
              <a:t>final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81749-E3D6-4A7A-838B-B0D8981C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88" y="2326487"/>
            <a:ext cx="4738904" cy="410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64A63-4C41-4322-A767-4AA161FE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067978"/>
            <a:ext cx="3790578" cy="4446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DA999B-6CBD-4FEE-8B14-9FB0180D7A03}"/>
              </a:ext>
            </a:extLst>
          </p:cNvPr>
          <p:cNvSpPr txBox="1"/>
          <p:nvPr/>
        </p:nvSpPr>
        <p:spPr>
          <a:xfrm>
            <a:off x="3362633" y="1420791"/>
            <a:ext cx="60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Completed Story Points: 16	Total Hours Taken: 41.2</a:t>
            </a:r>
          </a:p>
        </p:txBody>
      </p:sp>
    </p:spTree>
    <p:extLst>
      <p:ext uri="{BB962C8B-B14F-4D97-AF65-F5344CB8AC3E}">
        <p14:creationId xmlns:p14="http://schemas.microsoft.com/office/powerpoint/2010/main" val="41506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9A2A-5DBD-4CB1-9558-06DE9412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271" y="109286"/>
            <a:ext cx="7729728" cy="1188720"/>
          </a:xfrm>
        </p:spPr>
        <p:txBody>
          <a:bodyPr/>
          <a:lstStyle/>
          <a:p>
            <a:r>
              <a:rPr lang="en-MY" dirty="0"/>
              <a:t>Burndown Chart</a:t>
            </a:r>
            <a:br>
              <a:rPr lang="en-MY" dirty="0"/>
            </a:br>
            <a:r>
              <a:rPr lang="en-MY" dirty="0"/>
              <a:t>Sprint 1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340810"/>
              </p:ext>
            </p:extLst>
          </p:nvPr>
        </p:nvGraphicFramePr>
        <p:xfrm>
          <a:off x="5405284" y="1773305"/>
          <a:ext cx="5729748" cy="3661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DB515A8-216E-446A-97D0-BF35D84B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8" y="1956217"/>
            <a:ext cx="4570310" cy="34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6C4B-8457-4011-9147-16CE8CD6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6660"/>
            <a:ext cx="7729728" cy="1188720"/>
          </a:xfrm>
        </p:spPr>
        <p:txBody>
          <a:bodyPr/>
          <a:lstStyle/>
          <a:p>
            <a:r>
              <a:rPr lang="en-MY" dirty="0"/>
              <a:t>BURNDOWN Chart</a:t>
            </a:r>
            <a:br>
              <a:rPr lang="en-MY" dirty="0"/>
            </a:br>
            <a:r>
              <a:rPr lang="en-MY" dirty="0"/>
              <a:t>Sprint 2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AE27E4-CAD1-471C-A0C0-10293CBC26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046153"/>
              </p:ext>
            </p:extLst>
          </p:nvPr>
        </p:nvGraphicFramePr>
        <p:xfrm>
          <a:off x="5899355" y="2009279"/>
          <a:ext cx="5737121" cy="326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F84CCA6-2024-48AB-A59F-EC1770B5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3" y="2009279"/>
            <a:ext cx="5256311" cy="33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1507-F07F-4DAA-B647-5E653693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0" y="2834640"/>
            <a:ext cx="7729728" cy="1188720"/>
          </a:xfrm>
        </p:spPr>
        <p:txBody>
          <a:bodyPr/>
          <a:lstStyle/>
          <a:p>
            <a:r>
              <a:rPr lang="en-MY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81552432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189</TotalTime>
  <Words>84</Words>
  <Application>Microsoft Office PowerPoint</Application>
  <PresentationFormat>Widescreen</PresentationFormat>
  <Paragraphs>34</Paragraphs>
  <Slides>21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IFB299  Car Rental Company</vt:lpstr>
      <vt:lpstr>Process</vt:lpstr>
      <vt:lpstr>Sprint plan 1 Initial Plan</vt:lpstr>
      <vt:lpstr>SPRINT PLAN 1 FINAL </vt:lpstr>
      <vt:lpstr>Sprint plan 2 initial plan</vt:lpstr>
      <vt:lpstr>Sprint 2 final</vt:lpstr>
      <vt:lpstr>Burndown Chart Sprint 1</vt:lpstr>
      <vt:lpstr>BURNDOWN Chart Sprint 2</vt:lpstr>
      <vt:lpstr>DESIGN</vt:lpstr>
      <vt:lpstr>Programming</vt:lpstr>
      <vt:lpstr>Programming Database</vt:lpstr>
      <vt:lpstr>Programming Database</vt:lpstr>
      <vt:lpstr>TESTING</vt:lpstr>
      <vt:lpstr>TEST CASES</vt:lpstr>
      <vt:lpstr>TEST CASES</vt:lpstr>
      <vt:lpstr>TEST CASES</vt:lpstr>
      <vt:lpstr>Test</vt:lpstr>
      <vt:lpstr>Test</vt:lpstr>
      <vt:lpstr>Test</vt:lpstr>
      <vt:lpstr>Test</vt:lpstr>
      <vt:lpstr>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IFB299  Car Rental Company</dc:title>
  <dc:creator>Adi Putra</dc:creator>
  <cp:lastModifiedBy>Adi Putra</cp:lastModifiedBy>
  <cp:revision>12</cp:revision>
  <dcterms:created xsi:type="dcterms:W3CDTF">2018-10-24T10:44:20Z</dcterms:created>
  <dcterms:modified xsi:type="dcterms:W3CDTF">2018-10-24T13:54:15Z</dcterms:modified>
</cp:coreProperties>
</file>